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173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3E0A4-9328-405B-A233-3126B3369BE0}" type="datetimeFigureOut">
              <a:rPr lang="es-AR" smtClean="0"/>
              <a:t>1/6/2025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FFABF3-5AC8-4933-9601-FC3F43E0C49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33112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FFABF3-5AC8-4933-9601-FC3F43E0C496}" type="slidenum">
              <a:rPr lang="es-AR" smtClean="0"/>
              <a:t>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03134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22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424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545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13077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823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644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011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1388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09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753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03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82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646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713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85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92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433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868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isease.sh/v3/covid-19/state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Data Storytelling - COVID-19 </a:t>
            </a:r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en</a:t>
            </a:r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 EE.UU.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sz="3200" i="1" dirty="0">
                <a:latin typeface="Sitka Display Semibold" pitchFamily="2" charset="0"/>
              </a:rPr>
              <a:t>Primera </a:t>
            </a:r>
            <a:r>
              <a:rPr sz="3200" i="1" dirty="0" err="1">
                <a:latin typeface="Sitka Display Semibold" pitchFamily="2" charset="0"/>
              </a:rPr>
              <a:t>Entrega</a:t>
            </a:r>
            <a:r>
              <a:rPr sz="3200" i="1" dirty="0">
                <a:latin typeface="Sitka Display Semibold" pitchFamily="2" charset="0"/>
              </a:rPr>
              <a:t> - </a:t>
            </a:r>
            <a:r>
              <a:rPr sz="3200" i="1" dirty="0" err="1">
                <a:latin typeface="Sitka Display Semibold" pitchFamily="2" charset="0"/>
              </a:rPr>
              <a:t>Coderhouse</a:t>
            </a:r>
            <a:endParaRPr sz="3200" i="1" dirty="0">
              <a:latin typeface="Sitka Display Semibold" pitchFamily="2" charset="0"/>
            </a:endParaRPr>
          </a:p>
          <a:p>
            <a:pPr marL="0" indent="0">
              <a:buNone/>
            </a:pPr>
            <a:r>
              <a:rPr sz="3200" b="1" u="sng" dirty="0" err="1">
                <a:latin typeface="Sitka Display Semibold" pitchFamily="2" charset="0"/>
              </a:rPr>
              <a:t>Alumno</a:t>
            </a:r>
            <a:r>
              <a:rPr sz="3200" dirty="0">
                <a:latin typeface="Sitka Display Semibold" pitchFamily="2" charset="0"/>
              </a:rPr>
              <a:t>: Contegiacomo</a:t>
            </a:r>
            <a:r>
              <a:rPr lang="es-AR" sz="3200" dirty="0">
                <a:latin typeface="Sitka Display Semibold" pitchFamily="2" charset="0"/>
              </a:rPr>
              <a:t> Agustin </a:t>
            </a:r>
            <a:endParaRPr sz="3200" dirty="0">
              <a:latin typeface="Sitka Display Semibold" pitchFamily="2" charset="0"/>
            </a:endParaRPr>
          </a:p>
          <a:p>
            <a:pPr marL="0" indent="0">
              <a:buNone/>
            </a:pPr>
            <a:r>
              <a:rPr sz="3200" b="1" u="sng" dirty="0" err="1">
                <a:latin typeface="Sitka Display Semibold" pitchFamily="2" charset="0"/>
              </a:rPr>
              <a:t>Fecha</a:t>
            </a:r>
            <a:r>
              <a:rPr sz="3200" dirty="0">
                <a:latin typeface="Sitka Display Semibold" pitchFamily="2" charset="0"/>
              </a:rPr>
              <a:t>: Mayo 2025</a:t>
            </a:r>
            <a:endParaRPr lang="es-AR" sz="3200" dirty="0">
              <a:latin typeface="Sitka Display Semibold" pitchFamily="2" charset="0"/>
            </a:endParaRPr>
          </a:p>
          <a:p>
            <a:pPr marL="0" indent="0">
              <a:buNone/>
            </a:pPr>
            <a:r>
              <a:rPr lang="es-AR" sz="3200" dirty="0">
                <a:latin typeface="Sitka Display Semibold" pitchFamily="2" charset="0"/>
              </a:rPr>
              <a:t>Comisión: 75690</a:t>
            </a:r>
            <a:endParaRPr sz="3200" dirty="0">
              <a:latin typeface="Sitka Display Semibold" pitchFamily="2" charset="0"/>
            </a:endParaRPr>
          </a:p>
        </p:txBody>
      </p:sp>
      <p:pic>
        <p:nvPicPr>
          <p:cNvPr id="3076" name="Picture 4" descr="Coderhouse Plataforma">
            <a:extLst>
              <a:ext uri="{FF2B5EF4-FFF2-40B4-BE49-F238E27FC236}">
                <a16:creationId xmlns:a16="http://schemas.microsoft.com/office/drawing/2014/main" id="{CAED1407-E390-FDDF-532C-6F353E3498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/>
          <a:stretch/>
        </p:blipFill>
        <p:spPr bwMode="auto">
          <a:xfrm>
            <a:off x="0" y="4985966"/>
            <a:ext cx="4769224" cy="1423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4000" dirty="0" err="1">
                <a:solidFill>
                  <a:schemeClr val="bg1"/>
                </a:solidFill>
                <a:latin typeface="Algerian" panose="04020705040A02060702" pitchFamily="82" charset="0"/>
              </a:rPr>
              <a:t>Recomendaciones</a:t>
            </a:r>
            <a:endParaRPr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970973"/>
            <a:ext cx="7429499" cy="425888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800" dirty="0" err="1">
                <a:latin typeface="Sitka Display Semibold" pitchFamily="2" charset="0"/>
              </a:rPr>
              <a:t>Priorizar</a:t>
            </a:r>
            <a:r>
              <a:rPr sz="2800" dirty="0">
                <a:latin typeface="Sitka Display Semibold" pitchFamily="2" charset="0"/>
              </a:rPr>
              <a:t> </a:t>
            </a:r>
            <a:r>
              <a:rPr sz="2800" dirty="0" err="1">
                <a:latin typeface="Sitka Display Semibold" pitchFamily="2" charset="0"/>
              </a:rPr>
              <a:t>recursos</a:t>
            </a:r>
            <a:r>
              <a:rPr sz="2800" dirty="0">
                <a:latin typeface="Sitka Display Semibold" pitchFamily="2" charset="0"/>
              </a:rPr>
              <a:t> </a:t>
            </a:r>
            <a:r>
              <a:rPr sz="2800" dirty="0" err="1">
                <a:latin typeface="Sitka Display Semibold" pitchFamily="2" charset="0"/>
              </a:rPr>
              <a:t>en</a:t>
            </a:r>
            <a:r>
              <a:rPr sz="2800" dirty="0">
                <a:latin typeface="Sitka Display Semibold" pitchFamily="2" charset="0"/>
              </a:rPr>
              <a:t> </a:t>
            </a:r>
            <a:r>
              <a:rPr sz="2800" dirty="0" err="1">
                <a:latin typeface="Sitka Display Semibold" pitchFamily="2" charset="0"/>
              </a:rPr>
              <a:t>estados</a:t>
            </a:r>
            <a:r>
              <a:rPr sz="2800" dirty="0">
                <a:latin typeface="Sitka Display Semibold" pitchFamily="2" charset="0"/>
              </a:rPr>
              <a:t> con </a:t>
            </a:r>
            <a:r>
              <a:rPr sz="2800" dirty="0" err="1">
                <a:latin typeface="Sitka Display Semibold" pitchFamily="2" charset="0"/>
              </a:rPr>
              <a:t>menor</a:t>
            </a:r>
            <a:r>
              <a:rPr sz="2800" dirty="0">
                <a:latin typeface="Sitka Display Semibold" pitchFamily="2" charset="0"/>
              </a:rPr>
              <a:t> </a:t>
            </a:r>
            <a:r>
              <a:rPr sz="2800" dirty="0" err="1">
                <a:latin typeface="Sitka Display Semibold" pitchFamily="2" charset="0"/>
              </a:rPr>
              <a:t>capacidad</a:t>
            </a:r>
            <a:r>
              <a:rPr sz="2800" dirty="0">
                <a:latin typeface="Sitka Display Semibold" pitchFamily="2" charset="0"/>
              </a:rPr>
              <a:t> </a:t>
            </a:r>
            <a:r>
              <a:rPr sz="2800" dirty="0" err="1">
                <a:latin typeface="Sitka Display Semibold" pitchFamily="2" charset="0"/>
              </a:rPr>
              <a:t>hospitalaria</a:t>
            </a:r>
            <a:r>
              <a:rPr sz="2800" dirty="0">
                <a:latin typeface="Sitka Display Semibold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sz="2800" dirty="0" err="1">
                <a:latin typeface="Sitka Display Semibold" pitchFamily="2" charset="0"/>
              </a:rPr>
              <a:t>Evaluar</a:t>
            </a:r>
            <a:r>
              <a:rPr sz="2800" dirty="0">
                <a:latin typeface="Sitka Display Semibold" pitchFamily="2" charset="0"/>
              </a:rPr>
              <a:t> </a:t>
            </a:r>
            <a:r>
              <a:rPr sz="2800" dirty="0" err="1">
                <a:latin typeface="Sitka Display Semibold" pitchFamily="2" charset="0"/>
              </a:rPr>
              <a:t>políticas</a:t>
            </a:r>
            <a:r>
              <a:rPr sz="2800" dirty="0">
                <a:latin typeface="Sitka Display Semibold" pitchFamily="2" charset="0"/>
              </a:rPr>
              <a:t> a </a:t>
            </a:r>
            <a:r>
              <a:rPr sz="2800" dirty="0" err="1">
                <a:latin typeface="Sitka Display Semibold" pitchFamily="2" charset="0"/>
              </a:rPr>
              <a:t>través</a:t>
            </a:r>
            <a:r>
              <a:rPr sz="2800" dirty="0">
                <a:latin typeface="Sitka Display Semibold" pitchFamily="2" charset="0"/>
              </a:rPr>
              <a:t> de la </a:t>
            </a:r>
            <a:r>
              <a:rPr sz="2800" dirty="0" err="1">
                <a:latin typeface="Sitka Display Semibold" pitchFamily="2" charset="0"/>
              </a:rPr>
              <a:t>tasa</a:t>
            </a:r>
            <a:r>
              <a:rPr sz="2800" dirty="0">
                <a:latin typeface="Sitka Display Semibold" pitchFamily="2" charset="0"/>
              </a:rPr>
              <a:t> de </a:t>
            </a:r>
            <a:r>
              <a:rPr sz="2800" dirty="0" err="1">
                <a:latin typeface="Sitka Display Semibold" pitchFamily="2" charset="0"/>
              </a:rPr>
              <a:t>mortalidad</a:t>
            </a:r>
            <a:r>
              <a:rPr sz="2800" dirty="0">
                <a:latin typeface="Sitka Display Semibold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sz="2800" dirty="0">
                <a:latin typeface="Sitka Display Semibold" pitchFamily="2" charset="0"/>
              </a:rPr>
              <a:t>Usar </a:t>
            </a:r>
            <a:r>
              <a:rPr sz="2800" dirty="0" err="1">
                <a:latin typeface="Sitka Display Semibold" pitchFamily="2" charset="0"/>
              </a:rPr>
              <a:t>modelos</a:t>
            </a:r>
            <a:r>
              <a:rPr sz="2800" dirty="0">
                <a:latin typeface="Sitka Display Semibold" pitchFamily="2" charset="0"/>
              </a:rPr>
              <a:t> </a:t>
            </a:r>
            <a:r>
              <a:rPr sz="2800" dirty="0" err="1">
                <a:latin typeface="Sitka Display Semibold" pitchFamily="2" charset="0"/>
              </a:rPr>
              <a:t>predictivos</a:t>
            </a:r>
            <a:r>
              <a:rPr sz="2800" dirty="0">
                <a:latin typeface="Sitka Display Semibold" pitchFamily="2" charset="0"/>
              </a:rPr>
              <a:t> para </a:t>
            </a:r>
            <a:r>
              <a:rPr sz="2800" dirty="0" err="1">
                <a:latin typeface="Sitka Display Semibold" pitchFamily="2" charset="0"/>
              </a:rPr>
              <a:t>planificar</a:t>
            </a:r>
            <a:r>
              <a:rPr sz="2800" dirty="0">
                <a:latin typeface="Sitka Display Semibold" pitchFamily="2" charset="0"/>
              </a:rPr>
              <a:t> </a:t>
            </a:r>
            <a:r>
              <a:rPr sz="2800" dirty="0" err="1">
                <a:latin typeface="Sitka Display Semibold" pitchFamily="2" charset="0"/>
              </a:rPr>
              <a:t>respuesta</a:t>
            </a:r>
            <a:r>
              <a:rPr sz="2800" dirty="0">
                <a:latin typeface="Sitka Display Semibold" pitchFamily="2" charset="0"/>
              </a:rPr>
              <a:t> ante </a:t>
            </a:r>
            <a:r>
              <a:rPr sz="2800" dirty="0" err="1">
                <a:latin typeface="Sitka Display Semibold" pitchFamily="2" charset="0"/>
              </a:rPr>
              <a:t>futuras</a:t>
            </a:r>
            <a:r>
              <a:rPr sz="2800" dirty="0">
                <a:latin typeface="Sitka Display Semibold" pitchFamily="2" charset="0"/>
              </a:rPr>
              <a:t> olas.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366921"/>
            <a:ext cx="7429499" cy="922712"/>
          </a:xfrm>
        </p:spPr>
        <p:txBody>
          <a:bodyPr/>
          <a:lstStyle/>
          <a:p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Recursos</a:t>
            </a:r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 y Código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625" y="1252489"/>
            <a:ext cx="3714749" cy="435236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800" dirty="0">
                <a:latin typeface="Sitka Banner" pitchFamily="2" charset="0"/>
              </a:rPr>
              <a:t>Notebook </a:t>
            </a:r>
            <a:r>
              <a:rPr sz="2800" dirty="0" err="1">
                <a:latin typeface="Sitka Banner" pitchFamily="2" charset="0"/>
              </a:rPr>
              <a:t>en</a:t>
            </a:r>
            <a:r>
              <a:rPr sz="2800" dirty="0">
                <a:latin typeface="Sitka Banner" pitchFamily="2" charset="0"/>
              </a:rPr>
              <a:t> Google </a:t>
            </a:r>
            <a:r>
              <a:rPr sz="2800" dirty="0" err="1">
                <a:latin typeface="Sitka Banner" pitchFamily="2" charset="0"/>
              </a:rPr>
              <a:t>Colab</a:t>
            </a:r>
            <a:endParaRPr sz="2800" dirty="0">
              <a:latin typeface="Sitka Banner" pitchFamily="2" charset="0"/>
            </a:endParaRPr>
          </a:p>
          <a:p>
            <a:pPr>
              <a:lnSpc>
                <a:spcPct val="150000"/>
              </a:lnSpc>
            </a:pPr>
            <a:r>
              <a:rPr sz="2800" dirty="0" err="1">
                <a:latin typeface="Sitka Banner" pitchFamily="2" charset="0"/>
              </a:rPr>
              <a:t>Repositorio</a:t>
            </a:r>
            <a:r>
              <a:rPr sz="2800" dirty="0">
                <a:latin typeface="Sitka Banner" pitchFamily="2" charset="0"/>
              </a:rPr>
              <a:t> </a:t>
            </a:r>
            <a:r>
              <a:rPr sz="2800" dirty="0" err="1">
                <a:latin typeface="Sitka Banner" pitchFamily="2" charset="0"/>
              </a:rPr>
              <a:t>en</a:t>
            </a:r>
            <a:r>
              <a:rPr sz="2800" dirty="0">
                <a:latin typeface="Sitka Banner" pitchFamily="2" charset="0"/>
              </a:rPr>
              <a:t> GitHub</a:t>
            </a:r>
          </a:p>
          <a:p>
            <a:pPr>
              <a:lnSpc>
                <a:spcPct val="150000"/>
              </a:lnSpc>
            </a:pPr>
            <a:r>
              <a:rPr sz="2800" dirty="0">
                <a:latin typeface="Sitka Banner" pitchFamily="2" charset="0"/>
              </a:rPr>
              <a:t>Dataset: COVID Tracking Project</a:t>
            </a:r>
          </a:p>
          <a:p>
            <a:pPr>
              <a:lnSpc>
                <a:spcPct val="150000"/>
              </a:lnSpc>
            </a:pPr>
            <a:r>
              <a:rPr sz="2800" dirty="0">
                <a:latin typeface="Sitka Banner" pitchFamily="2" charset="0"/>
              </a:rPr>
              <a:t>API: disease.sh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50C6823-5134-87AD-C8D4-A6F7F8438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809" y="1252490"/>
            <a:ext cx="4352365" cy="43523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7341" y="460608"/>
            <a:ext cx="6042212" cy="1478570"/>
          </a:xfrm>
        </p:spPr>
        <p:txBody>
          <a:bodyPr/>
          <a:lstStyle/>
          <a:p>
            <a:r>
              <a:rPr dirty="0" err="1">
                <a:latin typeface="Algerian" panose="04020705040A02060702" pitchFamily="82" charset="0"/>
              </a:rPr>
              <a:t>Abstracto</a:t>
            </a:r>
            <a:r>
              <a:rPr dirty="0">
                <a:latin typeface="Algerian" panose="04020705040A02060702" pitchFamily="82" charset="0"/>
              </a:rPr>
              <a:t> / </a:t>
            </a:r>
            <a:r>
              <a:rPr dirty="0" err="1">
                <a:latin typeface="Algerian" panose="04020705040A02060702" pitchFamily="82" charset="0"/>
              </a:rPr>
              <a:t>Motivación</a:t>
            </a:r>
            <a:endParaRPr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dirty="0">
                <a:latin typeface="Sitka Banner" pitchFamily="2" charset="0"/>
              </a:rPr>
              <a:t>La pandemia de COVID-19 </a:t>
            </a:r>
            <a:r>
              <a:rPr dirty="0" err="1">
                <a:latin typeface="Sitka Banner" pitchFamily="2" charset="0"/>
              </a:rPr>
              <a:t>generó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una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disrupción</a:t>
            </a:r>
            <a:r>
              <a:rPr dirty="0">
                <a:latin typeface="Sitka Banner" pitchFamily="2" charset="0"/>
              </a:rPr>
              <a:t> global sin </a:t>
            </a:r>
            <a:r>
              <a:rPr dirty="0" err="1">
                <a:latin typeface="Sitka Banner" pitchFamily="2" charset="0"/>
              </a:rPr>
              <a:t>precedentes</a:t>
            </a:r>
            <a:r>
              <a:rPr dirty="0">
                <a:latin typeface="Sitka Banner" pitchFamily="2" charset="0"/>
              </a:rPr>
              <a:t>. Este </a:t>
            </a:r>
            <a:r>
              <a:rPr dirty="0" err="1">
                <a:latin typeface="Sitka Banner" pitchFamily="2" charset="0"/>
              </a:rPr>
              <a:t>análisis</a:t>
            </a:r>
            <a:r>
              <a:rPr dirty="0">
                <a:latin typeface="Sitka Banner" pitchFamily="2" charset="0"/>
              </a:rPr>
              <a:t> se propone </a:t>
            </a:r>
            <a:r>
              <a:rPr dirty="0" err="1">
                <a:latin typeface="Sitka Banner" pitchFamily="2" charset="0"/>
              </a:rPr>
              <a:t>estudiar</a:t>
            </a:r>
            <a:r>
              <a:rPr dirty="0">
                <a:latin typeface="Sitka Banner" pitchFamily="2" charset="0"/>
              </a:rPr>
              <a:t> la </a:t>
            </a:r>
            <a:r>
              <a:rPr dirty="0" err="1">
                <a:latin typeface="Sitka Banner" pitchFamily="2" charset="0"/>
              </a:rPr>
              <a:t>evolución</a:t>
            </a:r>
            <a:r>
              <a:rPr dirty="0">
                <a:latin typeface="Sitka Banner" pitchFamily="2" charset="0"/>
              </a:rPr>
              <a:t> del virus </a:t>
            </a:r>
            <a:r>
              <a:rPr dirty="0" err="1">
                <a:latin typeface="Sitka Banner" pitchFamily="2" charset="0"/>
              </a:rPr>
              <a:t>en</a:t>
            </a:r>
            <a:r>
              <a:rPr dirty="0">
                <a:latin typeface="Sitka Banner" pitchFamily="2" charset="0"/>
              </a:rPr>
              <a:t> EE.UU. a </a:t>
            </a:r>
            <a:r>
              <a:rPr dirty="0" err="1">
                <a:latin typeface="Sitka Banner" pitchFamily="2" charset="0"/>
              </a:rPr>
              <a:t>nivel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estatal</a:t>
            </a:r>
            <a:r>
              <a:rPr dirty="0">
                <a:latin typeface="Sitka Banner" pitchFamily="2" charset="0"/>
              </a:rPr>
              <a:t>, </a:t>
            </a:r>
            <a:r>
              <a:rPr dirty="0" err="1">
                <a:latin typeface="Sitka Banner" pitchFamily="2" charset="0"/>
              </a:rPr>
              <a:t>identificando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patrones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en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contagios</a:t>
            </a:r>
            <a:r>
              <a:rPr dirty="0">
                <a:latin typeface="Sitka Banner" pitchFamily="2" charset="0"/>
              </a:rPr>
              <a:t>, </a:t>
            </a:r>
            <a:r>
              <a:rPr dirty="0" err="1">
                <a:latin typeface="Sitka Banner" pitchFamily="2" charset="0"/>
              </a:rPr>
              <a:t>hospitalizaciones</a:t>
            </a:r>
            <a:r>
              <a:rPr dirty="0">
                <a:latin typeface="Sitka Banner" pitchFamily="2" charset="0"/>
              </a:rPr>
              <a:t>, </a:t>
            </a:r>
            <a:r>
              <a:rPr dirty="0" err="1">
                <a:latin typeface="Sitka Banner" pitchFamily="2" charset="0"/>
              </a:rPr>
              <a:t>muertes</a:t>
            </a:r>
            <a:r>
              <a:rPr dirty="0">
                <a:latin typeface="Sitka Banner" pitchFamily="2" charset="0"/>
              </a:rPr>
              <a:t> y </a:t>
            </a:r>
            <a:r>
              <a:rPr dirty="0" err="1">
                <a:latin typeface="Sitka Banner" pitchFamily="2" charset="0"/>
              </a:rPr>
              <a:t>testeo</a:t>
            </a:r>
            <a:r>
              <a:rPr dirty="0">
                <a:latin typeface="Sitka Banner" pitchFamily="2" charset="0"/>
              </a:rPr>
              <a:t>.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b="1" dirty="0">
                <a:latin typeface="Algerian" panose="04020705040A02060702" pitchFamily="82" charset="0"/>
              </a:rPr>
              <a:t>Audiencia </a:t>
            </a:r>
            <a:r>
              <a:rPr b="1" dirty="0" err="1">
                <a:latin typeface="Algerian" panose="04020705040A02060702" pitchFamily="82" charset="0"/>
              </a:rPr>
              <a:t>objetivo</a:t>
            </a:r>
            <a:r>
              <a:rPr dirty="0">
                <a:latin typeface="Algerian" panose="04020705040A02060702" pitchFamily="82" charset="0"/>
              </a:rPr>
              <a:t>: </a:t>
            </a:r>
            <a:r>
              <a:rPr lang="es-AR" dirty="0">
                <a:latin typeface="Sitka Banner" pitchFamily="2" charset="0"/>
              </a:rPr>
              <a:t>P</a:t>
            </a:r>
            <a:r>
              <a:rPr dirty="0" err="1">
                <a:latin typeface="Sitka Banner" pitchFamily="2" charset="0"/>
              </a:rPr>
              <a:t>rofesionales</a:t>
            </a:r>
            <a:r>
              <a:rPr dirty="0">
                <a:latin typeface="Sitka Banner" pitchFamily="2" charset="0"/>
              </a:rPr>
              <a:t> del sector </a:t>
            </a:r>
            <a:r>
              <a:rPr dirty="0" err="1">
                <a:latin typeface="Sitka Banner" pitchFamily="2" charset="0"/>
              </a:rPr>
              <a:t>salud</a:t>
            </a:r>
            <a:r>
              <a:rPr dirty="0">
                <a:latin typeface="Sitka Banner" pitchFamily="2" charset="0"/>
              </a:rPr>
              <a:t>, </a:t>
            </a:r>
            <a:r>
              <a:rPr dirty="0" err="1">
                <a:latin typeface="Sitka Banner" pitchFamily="2" charset="0"/>
              </a:rPr>
              <a:t>funcionarios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públicos</a:t>
            </a:r>
            <a:r>
              <a:rPr dirty="0">
                <a:latin typeface="Sitka Banner" pitchFamily="2" charset="0"/>
              </a:rPr>
              <a:t> y </a:t>
            </a:r>
            <a:r>
              <a:rPr dirty="0" err="1">
                <a:latin typeface="Sitka Banner" pitchFamily="2" charset="0"/>
              </a:rPr>
              <a:t>analistas</a:t>
            </a:r>
            <a:r>
              <a:rPr dirty="0">
                <a:latin typeface="Sitka Banner" pitchFamily="2" charset="0"/>
              </a:rPr>
              <a:t> de </a:t>
            </a:r>
            <a:r>
              <a:rPr dirty="0" err="1">
                <a:latin typeface="Sitka Banner" pitchFamily="2" charset="0"/>
              </a:rPr>
              <a:t>datos</a:t>
            </a:r>
            <a:r>
              <a:rPr dirty="0">
                <a:latin typeface="Sitka Banner" pitchFamily="2" charset="0"/>
              </a:rPr>
              <a:t>.</a:t>
            </a:r>
          </a:p>
        </p:txBody>
      </p:sp>
      <p:pic>
        <p:nvPicPr>
          <p:cNvPr id="1026" name="Picture 2" descr="Incentivos para la Motivación y Neuroliderazgo - Neurociencia Empresarial  ESCO E-Universitas">
            <a:extLst>
              <a:ext uri="{FF2B5EF4-FFF2-40B4-BE49-F238E27FC236}">
                <a16:creationId xmlns:a16="http://schemas.microsoft.com/office/drawing/2014/main" id="{2D0591E9-1A57-C718-FDD0-68F405E1E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618299" cy="193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Metadata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b="1" i="1" dirty="0">
                <a:latin typeface="Sitka Banner" pitchFamily="2" charset="0"/>
              </a:rPr>
              <a:t>Dataset principal</a:t>
            </a:r>
            <a:r>
              <a:rPr dirty="0">
                <a:latin typeface="Sitka Banner" pitchFamily="2" charset="0"/>
              </a:rPr>
              <a:t>: all-states-history.csv (The COVID Tracking Project)</a:t>
            </a:r>
          </a:p>
          <a:p>
            <a:r>
              <a:rPr b="1" i="1" dirty="0">
                <a:latin typeface="Sitka Banner" pitchFamily="2" charset="0"/>
              </a:rPr>
              <a:t>Filas:</a:t>
            </a:r>
            <a:r>
              <a:rPr dirty="0">
                <a:latin typeface="Sitka Banner" pitchFamily="2" charset="0"/>
              </a:rPr>
              <a:t> 20.780</a:t>
            </a:r>
          </a:p>
          <a:p>
            <a:r>
              <a:rPr b="1" i="1" dirty="0" err="1">
                <a:latin typeface="Sitka Banner" pitchFamily="2" charset="0"/>
              </a:rPr>
              <a:t>Columnas</a:t>
            </a:r>
            <a:r>
              <a:rPr dirty="0">
                <a:latin typeface="Sitka Banner" pitchFamily="2" charset="0"/>
              </a:rPr>
              <a:t>: 41</a:t>
            </a:r>
          </a:p>
          <a:p>
            <a:r>
              <a:rPr b="1" i="1" dirty="0">
                <a:latin typeface="Sitka Banner" pitchFamily="2" charset="0"/>
              </a:rPr>
              <a:t>Variables</a:t>
            </a:r>
            <a:r>
              <a:rPr dirty="0">
                <a:latin typeface="Sitka Banner" pitchFamily="2" charset="0"/>
              </a:rPr>
              <a:t>: </a:t>
            </a:r>
            <a:r>
              <a:rPr dirty="0" err="1">
                <a:latin typeface="Sitka Banner" pitchFamily="2" charset="0"/>
              </a:rPr>
              <a:t>numéricas</a:t>
            </a:r>
            <a:r>
              <a:rPr dirty="0">
                <a:latin typeface="Sitka Banner" pitchFamily="2" charset="0"/>
              </a:rPr>
              <a:t>, </a:t>
            </a:r>
            <a:r>
              <a:rPr dirty="0" err="1">
                <a:latin typeface="Sitka Banner" pitchFamily="2" charset="0"/>
              </a:rPr>
              <a:t>categóricas</a:t>
            </a:r>
            <a:r>
              <a:rPr dirty="0">
                <a:latin typeface="Sitka Banner" pitchFamily="2" charset="0"/>
              </a:rPr>
              <a:t>, </a:t>
            </a:r>
            <a:r>
              <a:rPr dirty="0" err="1">
                <a:latin typeface="Sitka Banner" pitchFamily="2" charset="0"/>
              </a:rPr>
              <a:t>fechas</a:t>
            </a:r>
            <a:endParaRPr dirty="0">
              <a:latin typeface="Sitka Banner" pitchFamily="2" charset="0"/>
            </a:endParaRPr>
          </a:p>
          <a:p>
            <a:r>
              <a:rPr b="1" i="1" dirty="0" err="1">
                <a:latin typeface="Sitka Banner" pitchFamily="2" charset="0"/>
              </a:rPr>
              <a:t>Cobertura</a:t>
            </a:r>
            <a:r>
              <a:rPr dirty="0">
                <a:latin typeface="Sitka Banner" pitchFamily="2" charset="0"/>
              </a:rPr>
              <a:t>: </a:t>
            </a:r>
            <a:r>
              <a:rPr dirty="0" err="1">
                <a:latin typeface="Sitka Banner" pitchFamily="2" charset="0"/>
              </a:rPr>
              <a:t>todos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los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estados</a:t>
            </a:r>
            <a:r>
              <a:rPr dirty="0">
                <a:latin typeface="Sitka Banner" pitchFamily="2" charset="0"/>
              </a:rPr>
              <a:t> de EE.UU., </a:t>
            </a:r>
            <a:r>
              <a:rPr dirty="0" err="1">
                <a:latin typeface="Sitka Banner" pitchFamily="2" charset="0"/>
              </a:rPr>
              <a:t>múltiples</a:t>
            </a:r>
            <a:r>
              <a:rPr dirty="0">
                <a:latin typeface="Sitka Banner" pitchFamily="2" charset="0"/>
              </a:rPr>
              <a:t> variables </a:t>
            </a:r>
            <a:r>
              <a:rPr dirty="0" err="1">
                <a:latin typeface="Sitka Banner" pitchFamily="2" charset="0"/>
              </a:rPr>
              <a:t>por</a:t>
            </a:r>
            <a:r>
              <a:rPr dirty="0">
                <a:latin typeface="Sitka Banner" pitchFamily="2" charset="0"/>
              </a:rPr>
              <a:t> día</a:t>
            </a:r>
          </a:p>
          <a:p>
            <a:endParaRPr dirty="0">
              <a:latin typeface="Sitka Banner" pitchFamily="2" charset="0"/>
            </a:endParaRPr>
          </a:p>
          <a:p>
            <a:r>
              <a:rPr b="1" i="1" dirty="0">
                <a:latin typeface="Sitka Banner" pitchFamily="2" charset="0"/>
              </a:rPr>
              <a:t>API </a:t>
            </a:r>
            <a:r>
              <a:rPr b="1" i="1" dirty="0" err="1">
                <a:latin typeface="Sitka Banner" pitchFamily="2" charset="0"/>
              </a:rPr>
              <a:t>adicional</a:t>
            </a:r>
            <a:r>
              <a:rPr dirty="0">
                <a:latin typeface="Sitka Banner" pitchFamily="2" charset="0"/>
              </a:rPr>
              <a:t>: </a:t>
            </a:r>
            <a:r>
              <a:rPr dirty="0">
                <a:solidFill>
                  <a:srgbClr val="FFFF00"/>
                </a:solidFill>
                <a:latin typeface="Sitka Banner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https://disease.sh/v3/covid-19/states</a:t>
            </a:r>
            <a:endParaRPr lang="es-AR" dirty="0">
              <a:solidFill>
                <a:srgbClr val="FFFF00"/>
              </a:solidFill>
              <a:latin typeface="Sitka Banner" pitchFamily="2" charset="0"/>
            </a:endParaRPr>
          </a:p>
          <a:p>
            <a:pPr marL="0" indent="0">
              <a:buNone/>
            </a:pPr>
            <a:endParaRPr dirty="0">
              <a:latin typeface="Sitka Banner" pitchFamily="2" charset="0"/>
            </a:endParaRPr>
          </a:p>
          <a:p>
            <a:pPr marL="0" indent="0" algn="ctr">
              <a:buNone/>
            </a:pPr>
            <a:r>
              <a:rPr dirty="0">
                <a:latin typeface="Sitka Banner" pitchFamily="2" charset="0"/>
              </a:rPr>
              <a:t>Datos </a:t>
            </a:r>
            <a:r>
              <a:rPr dirty="0" err="1">
                <a:latin typeface="Sitka Banner" pitchFamily="2" charset="0"/>
              </a:rPr>
              <a:t>actualizados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en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tiempo</a:t>
            </a:r>
            <a:r>
              <a:rPr dirty="0">
                <a:latin typeface="Sitka Banner" pitchFamily="2" charset="0"/>
              </a:rPr>
              <a:t> real </a:t>
            </a:r>
            <a:r>
              <a:rPr dirty="0" err="1">
                <a:latin typeface="Sitka Banner" pitchFamily="2" charset="0"/>
              </a:rPr>
              <a:t>por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estado</a:t>
            </a:r>
            <a:endParaRPr dirty="0">
              <a:latin typeface="Sitka Banner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1602" y="376517"/>
            <a:ext cx="5175996" cy="1016186"/>
          </a:xfrm>
        </p:spPr>
        <p:txBody>
          <a:bodyPr>
            <a:normAutofit fontScale="90000"/>
          </a:bodyPr>
          <a:lstStyle/>
          <a:p>
            <a:pPr algn="ctr"/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Preguntas</a:t>
            </a:r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 / </a:t>
            </a:r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Hipótesis</a:t>
            </a:r>
            <a:endParaRPr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0" y="1440421"/>
            <a:ext cx="7429499" cy="3436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dirty="0">
                <a:latin typeface="Sitka Banner" pitchFamily="2" charset="0"/>
              </a:rPr>
              <a:t>1. ¿</a:t>
            </a:r>
            <a:r>
              <a:rPr dirty="0" err="1">
                <a:latin typeface="Sitka Banner" pitchFamily="2" charset="0"/>
              </a:rPr>
              <a:t>Qué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estados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tuvieron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los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mayores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picos</a:t>
            </a:r>
            <a:r>
              <a:rPr dirty="0">
                <a:latin typeface="Sitka Banner" pitchFamily="2" charset="0"/>
              </a:rPr>
              <a:t> de </a:t>
            </a:r>
            <a:r>
              <a:rPr dirty="0" err="1">
                <a:latin typeface="Sitka Banner" pitchFamily="2" charset="0"/>
              </a:rPr>
              <a:t>hospitalización</a:t>
            </a:r>
            <a:r>
              <a:rPr dirty="0">
                <a:latin typeface="Sitka Banner" pitchFamily="2" charset="0"/>
              </a:rPr>
              <a:t>?</a:t>
            </a:r>
          </a:p>
          <a:p>
            <a:pPr marL="0" indent="0">
              <a:buNone/>
            </a:pPr>
            <a:r>
              <a:rPr dirty="0">
                <a:latin typeface="Sitka Banner" pitchFamily="2" charset="0"/>
              </a:rPr>
              <a:t>2. ¿</a:t>
            </a:r>
            <a:r>
              <a:rPr dirty="0" err="1">
                <a:latin typeface="Sitka Banner" pitchFamily="2" charset="0"/>
              </a:rPr>
              <a:t>Cómo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evolucionaron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los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casos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positivos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en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los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estados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más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afectados</a:t>
            </a:r>
            <a:r>
              <a:rPr dirty="0">
                <a:latin typeface="Sitka Banner" pitchFamily="2" charset="0"/>
              </a:rPr>
              <a:t>?</a:t>
            </a:r>
          </a:p>
          <a:p>
            <a:pPr marL="0" indent="0">
              <a:buNone/>
            </a:pPr>
            <a:r>
              <a:rPr dirty="0">
                <a:latin typeface="Sitka Banner" pitchFamily="2" charset="0"/>
              </a:rPr>
              <a:t>3. ¿Hay </a:t>
            </a:r>
            <a:r>
              <a:rPr dirty="0" err="1">
                <a:latin typeface="Sitka Banner" pitchFamily="2" charset="0"/>
              </a:rPr>
              <a:t>relación</a:t>
            </a:r>
            <a:r>
              <a:rPr dirty="0">
                <a:latin typeface="Sitka Banner" pitchFamily="2" charset="0"/>
              </a:rPr>
              <a:t> entre </a:t>
            </a:r>
            <a:r>
              <a:rPr dirty="0" err="1">
                <a:latin typeface="Sitka Banner" pitchFamily="2" charset="0"/>
              </a:rPr>
              <a:t>cantidad</a:t>
            </a:r>
            <a:r>
              <a:rPr dirty="0">
                <a:latin typeface="Sitka Banner" pitchFamily="2" charset="0"/>
              </a:rPr>
              <a:t> de </a:t>
            </a:r>
            <a:r>
              <a:rPr dirty="0" err="1">
                <a:latin typeface="Sitka Banner" pitchFamily="2" charset="0"/>
              </a:rPr>
              <a:t>pruebas</a:t>
            </a:r>
            <a:r>
              <a:rPr dirty="0">
                <a:latin typeface="Sitka Banner" pitchFamily="2" charset="0"/>
              </a:rPr>
              <a:t> y </a:t>
            </a:r>
            <a:r>
              <a:rPr dirty="0" err="1">
                <a:latin typeface="Sitka Banner" pitchFamily="2" charset="0"/>
              </a:rPr>
              <a:t>casos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detectados</a:t>
            </a:r>
            <a:r>
              <a:rPr dirty="0">
                <a:latin typeface="Sitka Banner" pitchFamily="2" charset="0"/>
              </a:rPr>
              <a:t>?</a:t>
            </a:r>
          </a:p>
          <a:p>
            <a:pPr marL="0" indent="0">
              <a:buNone/>
            </a:pPr>
            <a:r>
              <a:rPr dirty="0">
                <a:latin typeface="Sitka Banner" pitchFamily="2" charset="0"/>
              </a:rPr>
              <a:t>4. ¿</a:t>
            </a:r>
            <a:r>
              <a:rPr dirty="0" err="1">
                <a:latin typeface="Sitka Banner" pitchFamily="2" charset="0"/>
              </a:rPr>
              <a:t>Qué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estados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mostraron</a:t>
            </a:r>
            <a:r>
              <a:rPr dirty="0">
                <a:latin typeface="Sitka Banner" pitchFamily="2" charset="0"/>
              </a:rPr>
              <a:t> mayor </a:t>
            </a:r>
            <a:r>
              <a:rPr dirty="0" err="1">
                <a:latin typeface="Sitka Banner" pitchFamily="2" charset="0"/>
              </a:rPr>
              <a:t>tasa</a:t>
            </a:r>
            <a:r>
              <a:rPr dirty="0">
                <a:latin typeface="Sitka Banner" pitchFamily="2" charset="0"/>
              </a:rPr>
              <a:t> de </a:t>
            </a:r>
            <a:r>
              <a:rPr dirty="0" err="1">
                <a:latin typeface="Sitka Banner" pitchFamily="2" charset="0"/>
              </a:rPr>
              <a:t>mortalidad</a:t>
            </a:r>
            <a:r>
              <a:rPr dirty="0">
                <a:latin typeface="Sitka Banner" pitchFamily="2" charset="0"/>
              </a:rPr>
              <a:t>?</a:t>
            </a:r>
          </a:p>
          <a:p>
            <a:pPr marL="0" indent="0">
              <a:buNone/>
            </a:pPr>
            <a:r>
              <a:rPr dirty="0">
                <a:latin typeface="Sitka Banner" pitchFamily="2" charset="0"/>
              </a:rPr>
              <a:t>5. ¿</a:t>
            </a:r>
            <a:r>
              <a:rPr dirty="0" err="1">
                <a:latin typeface="Sitka Banner" pitchFamily="2" charset="0"/>
              </a:rPr>
              <a:t>Cómo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evolucionó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el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uso</a:t>
            </a:r>
            <a:r>
              <a:rPr dirty="0">
                <a:latin typeface="Sitka Banner" pitchFamily="2" charset="0"/>
              </a:rPr>
              <a:t> de UCI y </a:t>
            </a:r>
            <a:r>
              <a:rPr dirty="0" err="1">
                <a:latin typeface="Sitka Banner" pitchFamily="2" charset="0"/>
              </a:rPr>
              <a:t>ventiladores</a:t>
            </a:r>
            <a:r>
              <a:rPr dirty="0">
                <a:latin typeface="Sitka Banner" pitchFamily="2" charset="0"/>
              </a:rPr>
              <a:t>?</a:t>
            </a:r>
          </a:p>
        </p:txBody>
      </p:sp>
      <p:pic>
        <p:nvPicPr>
          <p:cNvPr id="2052" name="Picture 4" descr="Lo que no se acostumbra a decir de las hipótesis - UNAH ALDIA">
            <a:extLst>
              <a:ext uri="{FF2B5EF4-FFF2-40B4-BE49-F238E27FC236}">
                <a16:creationId xmlns:a16="http://schemas.microsoft.com/office/drawing/2014/main" id="{16BFA8E2-F6E0-FB59-D262-7A586B13F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128" y="4942449"/>
            <a:ext cx="3334871" cy="1875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6" descr="Hipótesis - Qué es, definición, ejemplos y tipos">
            <a:extLst>
              <a:ext uri="{FF2B5EF4-FFF2-40B4-BE49-F238E27FC236}">
                <a16:creationId xmlns:a16="http://schemas.microsoft.com/office/drawing/2014/main" id="{1A46E288-BB40-2662-AB5F-DDE1B4529F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2056" name="Picture 8" descr="Investigación de diseño: Por qué no deberías probar hipótesis - UX24/7">
            <a:extLst>
              <a:ext uri="{FF2B5EF4-FFF2-40B4-BE49-F238E27FC236}">
                <a16:creationId xmlns:a16="http://schemas.microsoft.com/office/drawing/2014/main" id="{CFF954E2-ED53-B22F-E0E8-3D0088154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656" y="4942449"/>
            <a:ext cx="3191436" cy="1909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215059"/>
            <a:ext cx="7429499" cy="869623"/>
          </a:xfrm>
        </p:spPr>
        <p:txBody>
          <a:bodyPr>
            <a:normAutofit/>
          </a:bodyPr>
          <a:lstStyle/>
          <a:p>
            <a:r>
              <a:rPr sz="3200" dirty="0" err="1">
                <a:solidFill>
                  <a:schemeClr val="bg1"/>
                </a:solidFill>
                <a:latin typeface="Algerian" panose="04020705040A02060702" pitchFamily="82" charset="0"/>
              </a:rPr>
              <a:t>Visualización</a:t>
            </a:r>
            <a:r>
              <a:rPr sz="3200" dirty="0">
                <a:solidFill>
                  <a:schemeClr val="bg1"/>
                </a:solidFill>
                <a:latin typeface="Algerian" panose="04020705040A02060702" pitchFamily="82" charset="0"/>
              </a:rPr>
              <a:t>: Casos </a:t>
            </a:r>
            <a:r>
              <a:rPr sz="3200" dirty="0" err="1">
                <a:solidFill>
                  <a:schemeClr val="bg1"/>
                </a:solidFill>
                <a:latin typeface="Algerian" panose="04020705040A02060702" pitchFamily="82" charset="0"/>
              </a:rPr>
              <a:t>acumulados</a:t>
            </a:r>
            <a:endParaRPr sz="32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812" y="985464"/>
            <a:ext cx="7730937" cy="1282608"/>
          </a:xfrm>
        </p:spPr>
        <p:txBody>
          <a:bodyPr/>
          <a:lstStyle/>
          <a:p>
            <a:pPr marL="0" indent="0">
              <a:buNone/>
            </a:pPr>
            <a:r>
              <a:rPr dirty="0">
                <a:solidFill>
                  <a:srgbClr val="FFFF00"/>
                </a:solidFill>
              </a:rPr>
              <a:t>Línea temporal con </a:t>
            </a:r>
            <a:r>
              <a:rPr dirty="0" err="1">
                <a:solidFill>
                  <a:srgbClr val="FFFF00"/>
                </a:solidFill>
              </a:rPr>
              <a:t>los</a:t>
            </a:r>
            <a:r>
              <a:rPr dirty="0">
                <a:solidFill>
                  <a:srgbClr val="FFFF00"/>
                </a:solidFill>
              </a:rPr>
              <a:t> 5 </a:t>
            </a:r>
            <a:r>
              <a:rPr dirty="0" err="1">
                <a:solidFill>
                  <a:srgbClr val="FFFF00"/>
                </a:solidFill>
              </a:rPr>
              <a:t>estados</a:t>
            </a:r>
            <a:r>
              <a:rPr dirty="0">
                <a:solidFill>
                  <a:srgbClr val="FFFF00"/>
                </a:solidFill>
              </a:rPr>
              <a:t> </a:t>
            </a:r>
            <a:r>
              <a:rPr dirty="0" err="1">
                <a:solidFill>
                  <a:srgbClr val="FFFF00"/>
                </a:solidFill>
              </a:rPr>
              <a:t>más</a:t>
            </a:r>
            <a:r>
              <a:rPr dirty="0">
                <a:solidFill>
                  <a:srgbClr val="FFFF00"/>
                </a:solidFill>
              </a:rPr>
              <a:t> </a:t>
            </a:r>
            <a:r>
              <a:rPr dirty="0" err="1">
                <a:solidFill>
                  <a:srgbClr val="FFFF00"/>
                </a:solidFill>
              </a:rPr>
              <a:t>afectados</a:t>
            </a:r>
            <a:r>
              <a:rPr dirty="0">
                <a:solidFill>
                  <a:srgbClr val="FFFF00"/>
                </a:solidFill>
              </a:rPr>
              <a:t>.</a:t>
            </a:r>
          </a:p>
          <a:p>
            <a:pPr marL="0" indent="0">
              <a:buNone/>
            </a:pPr>
            <a:r>
              <a:rPr i="1" dirty="0" err="1">
                <a:latin typeface="Sitka Display Semibold" pitchFamily="2" charset="0"/>
              </a:rPr>
              <a:t>Permite</a:t>
            </a:r>
            <a:r>
              <a:rPr i="1" dirty="0">
                <a:latin typeface="Sitka Display Semibold" pitchFamily="2" charset="0"/>
              </a:rPr>
              <a:t> </a:t>
            </a:r>
            <a:r>
              <a:rPr i="1" dirty="0" err="1">
                <a:latin typeface="Sitka Display Semibold" pitchFamily="2" charset="0"/>
              </a:rPr>
              <a:t>identificar</a:t>
            </a:r>
            <a:r>
              <a:rPr i="1" dirty="0">
                <a:latin typeface="Sitka Display Semibold" pitchFamily="2" charset="0"/>
              </a:rPr>
              <a:t> la </a:t>
            </a:r>
            <a:r>
              <a:rPr i="1" dirty="0" err="1">
                <a:latin typeface="Sitka Display Semibold" pitchFamily="2" charset="0"/>
              </a:rPr>
              <a:t>magnitud</a:t>
            </a:r>
            <a:r>
              <a:rPr i="1" dirty="0">
                <a:latin typeface="Sitka Display Semibold" pitchFamily="2" charset="0"/>
              </a:rPr>
              <a:t> y </a:t>
            </a:r>
            <a:r>
              <a:rPr i="1" dirty="0" err="1">
                <a:latin typeface="Sitka Display Semibold" pitchFamily="2" charset="0"/>
              </a:rPr>
              <a:t>el</a:t>
            </a:r>
            <a:r>
              <a:rPr i="1" dirty="0">
                <a:latin typeface="Sitka Display Semibold" pitchFamily="2" charset="0"/>
              </a:rPr>
              <a:t> </a:t>
            </a:r>
            <a:r>
              <a:rPr i="1" dirty="0" err="1">
                <a:latin typeface="Sitka Display Semibold" pitchFamily="2" charset="0"/>
              </a:rPr>
              <a:t>ritmo</a:t>
            </a:r>
            <a:r>
              <a:rPr i="1" dirty="0">
                <a:latin typeface="Sitka Display Semibold" pitchFamily="2" charset="0"/>
              </a:rPr>
              <a:t> de </a:t>
            </a:r>
            <a:r>
              <a:rPr i="1" dirty="0" err="1">
                <a:latin typeface="Sitka Display Semibold" pitchFamily="2" charset="0"/>
              </a:rPr>
              <a:t>propagación</a:t>
            </a:r>
            <a:r>
              <a:rPr i="1" dirty="0">
                <a:latin typeface="Sitka Display Semibold" pitchFamily="2" charset="0"/>
              </a:rPr>
              <a:t>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8B9F81C-021C-4E5C-6898-BCFE0794E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1" y="2352261"/>
            <a:ext cx="9144000" cy="45057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313718"/>
            <a:ext cx="7429499" cy="1030988"/>
          </a:xfrm>
        </p:spPr>
        <p:txBody>
          <a:bodyPr/>
          <a:lstStyle/>
          <a:p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Visualización</a:t>
            </a:r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: Casos </a:t>
            </a:r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diarios</a:t>
            </a:r>
            <a:endParaRPr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0" y="1199915"/>
            <a:ext cx="7632326" cy="111227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dirty="0">
                <a:solidFill>
                  <a:srgbClr val="FFFF00"/>
                </a:solidFill>
              </a:rPr>
              <a:t>Casos </a:t>
            </a:r>
            <a:r>
              <a:rPr dirty="0" err="1">
                <a:solidFill>
                  <a:srgbClr val="FFFF00"/>
                </a:solidFill>
              </a:rPr>
              <a:t>positivos</a:t>
            </a:r>
            <a:r>
              <a:rPr dirty="0">
                <a:solidFill>
                  <a:srgbClr val="FFFF00"/>
                </a:solidFill>
              </a:rPr>
              <a:t> </a:t>
            </a:r>
            <a:r>
              <a:rPr dirty="0" err="1">
                <a:solidFill>
                  <a:srgbClr val="FFFF00"/>
                </a:solidFill>
              </a:rPr>
              <a:t>diarios</a:t>
            </a:r>
            <a:r>
              <a:rPr dirty="0">
                <a:solidFill>
                  <a:srgbClr val="FFFF00"/>
                </a:solidFill>
              </a:rPr>
              <a:t> </a:t>
            </a:r>
            <a:r>
              <a:rPr dirty="0" err="1">
                <a:solidFill>
                  <a:srgbClr val="FFFF00"/>
                </a:solidFill>
              </a:rPr>
              <a:t>por</a:t>
            </a:r>
            <a:r>
              <a:rPr dirty="0">
                <a:solidFill>
                  <a:srgbClr val="FFFF00"/>
                </a:solidFill>
              </a:rPr>
              <a:t> </a:t>
            </a:r>
            <a:r>
              <a:rPr dirty="0" err="1">
                <a:solidFill>
                  <a:srgbClr val="FFFF00"/>
                </a:solidFill>
              </a:rPr>
              <a:t>estado</a:t>
            </a:r>
            <a:r>
              <a:rPr dirty="0">
                <a:solidFill>
                  <a:srgbClr val="FFFF00"/>
                </a:solidFill>
              </a:rPr>
              <a:t>.</a:t>
            </a:r>
          </a:p>
          <a:p>
            <a:pPr marL="0" indent="0">
              <a:buNone/>
            </a:pPr>
            <a:r>
              <a:rPr i="1" dirty="0">
                <a:latin typeface="Sitka Heading Semibold" pitchFamily="2" charset="0"/>
              </a:rPr>
              <a:t>Se </a:t>
            </a:r>
            <a:r>
              <a:rPr i="1" dirty="0" err="1">
                <a:latin typeface="Sitka Heading Semibold" pitchFamily="2" charset="0"/>
              </a:rPr>
              <a:t>observan</a:t>
            </a:r>
            <a:r>
              <a:rPr i="1" dirty="0">
                <a:latin typeface="Sitka Heading Semibold" pitchFamily="2" charset="0"/>
              </a:rPr>
              <a:t> </a:t>
            </a:r>
            <a:r>
              <a:rPr i="1" dirty="0" err="1">
                <a:latin typeface="Sitka Heading Semibold" pitchFamily="2" charset="0"/>
              </a:rPr>
              <a:t>picos</a:t>
            </a:r>
            <a:r>
              <a:rPr i="1" dirty="0">
                <a:latin typeface="Sitka Heading Semibold" pitchFamily="2" charset="0"/>
              </a:rPr>
              <a:t> y </a:t>
            </a:r>
            <a:r>
              <a:rPr i="1" dirty="0" err="1">
                <a:latin typeface="Sitka Heading Semibold" pitchFamily="2" charset="0"/>
              </a:rPr>
              <a:t>caídas</a:t>
            </a:r>
            <a:r>
              <a:rPr i="1" dirty="0">
                <a:latin typeface="Sitka Heading Semibold" pitchFamily="2" charset="0"/>
              </a:rPr>
              <a:t> que </a:t>
            </a:r>
            <a:r>
              <a:rPr i="1" dirty="0" err="1">
                <a:latin typeface="Sitka Heading Semibold" pitchFamily="2" charset="0"/>
              </a:rPr>
              <a:t>ayudan</a:t>
            </a:r>
            <a:r>
              <a:rPr i="1" dirty="0">
                <a:latin typeface="Sitka Heading Semibold" pitchFamily="2" charset="0"/>
              </a:rPr>
              <a:t> a </a:t>
            </a:r>
            <a:r>
              <a:rPr i="1" dirty="0" err="1">
                <a:latin typeface="Sitka Heading Semibold" pitchFamily="2" charset="0"/>
              </a:rPr>
              <a:t>entender</a:t>
            </a:r>
            <a:r>
              <a:rPr i="1" dirty="0">
                <a:latin typeface="Sitka Heading Semibold" pitchFamily="2" charset="0"/>
              </a:rPr>
              <a:t> las olas de </a:t>
            </a:r>
            <a:r>
              <a:rPr i="1" dirty="0" err="1">
                <a:latin typeface="Sitka Heading Semibold" pitchFamily="2" charset="0"/>
              </a:rPr>
              <a:t>contagio</a:t>
            </a:r>
            <a:r>
              <a:rPr i="1" dirty="0">
                <a:latin typeface="Sitka Heading Semibold" pitchFamily="2" charset="0"/>
              </a:rPr>
              <a:t>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65C86FE-0737-BCCD-8BF1-520458E11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38387"/>
            <a:ext cx="9144000" cy="451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93012"/>
            <a:ext cx="7429499" cy="959270"/>
          </a:xfrm>
        </p:spPr>
        <p:txBody>
          <a:bodyPr>
            <a:normAutofit fontScale="90000"/>
          </a:bodyPr>
          <a:lstStyle/>
          <a:p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Visualización</a:t>
            </a:r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: </a:t>
            </a:r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Matriz</a:t>
            </a:r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 de </a:t>
            </a:r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calor</a:t>
            </a:r>
            <a:endParaRPr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59" y="1299229"/>
            <a:ext cx="7429499" cy="1560513"/>
          </a:xfrm>
        </p:spPr>
        <p:txBody>
          <a:bodyPr/>
          <a:lstStyle/>
          <a:p>
            <a:pPr marL="0" indent="0">
              <a:buNone/>
            </a:pPr>
            <a:r>
              <a:rPr dirty="0">
                <a:solidFill>
                  <a:srgbClr val="FFFF00"/>
                </a:solidFill>
              </a:rPr>
              <a:t>Heatmap </a:t>
            </a:r>
            <a:r>
              <a:rPr dirty="0" err="1">
                <a:solidFill>
                  <a:srgbClr val="FFFF00"/>
                </a:solidFill>
              </a:rPr>
              <a:t>comparativo</a:t>
            </a:r>
            <a:r>
              <a:rPr dirty="0">
                <a:solidFill>
                  <a:srgbClr val="FFFF00"/>
                </a:solidFill>
              </a:rPr>
              <a:t> de </a:t>
            </a:r>
            <a:r>
              <a:rPr dirty="0" err="1">
                <a:solidFill>
                  <a:srgbClr val="FFFF00"/>
                </a:solidFill>
              </a:rPr>
              <a:t>máximos</a:t>
            </a:r>
            <a:r>
              <a:rPr dirty="0">
                <a:solidFill>
                  <a:srgbClr val="FFFF00"/>
                </a:solidFill>
              </a:rPr>
              <a:t> </a:t>
            </a:r>
            <a:r>
              <a:rPr dirty="0" err="1">
                <a:solidFill>
                  <a:srgbClr val="FFFF00"/>
                </a:solidFill>
              </a:rPr>
              <a:t>por</a:t>
            </a:r>
            <a:r>
              <a:rPr dirty="0">
                <a:solidFill>
                  <a:srgbClr val="FFFF00"/>
                </a:solidFill>
              </a:rPr>
              <a:t> </a:t>
            </a:r>
            <a:r>
              <a:rPr dirty="0" err="1">
                <a:solidFill>
                  <a:srgbClr val="FFFF00"/>
                </a:solidFill>
              </a:rPr>
              <a:t>estado</a:t>
            </a:r>
            <a:r>
              <a:rPr dirty="0">
                <a:solidFill>
                  <a:srgbClr val="FFFF00"/>
                </a:solidFill>
              </a:rPr>
              <a:t> (</a:t>
            </a:r>
            <a:r>
              <a:rPr dirty="0" err="1">
                <a:solidFill>
                  <a:srgbClr val="FFFF00"/>
                </a:solidFill>
              </a:rPr>
              <a:t>casos</a:t>
            </a:r>
            <a:r>
              <a:rPr dirty="0">
                <a:solidFill>
                  <a:srgbClr val="FFFF00"/>
                </a:solidFill>
              </a:rPr>
              <a:t>, </a:t>
            </a:r>
            <a:r>
              <a:rPr dirty="0" err="1">
                <a:solidFill>
                  <a:srgbClr val="FFFF00"/>
                </a:solidFill>
              </a:rPr>
              <a:t>muertes</a:t>
            </a:r>
            <a:r>
              <a:rPr dirty="0">
                <a:solidFill>
                  <a:srgbClr val="FFFF00"/>
                </a:solidFill>
              </a:rPr>
              <a:t>, </a:t>
            </a:r>
            <a:r>
              <a:rPr dirty="0" err="1">
                <a:solidFill>
                  <a:srgbClr val="FFFF00"/>
                </a:solidFill>
              </a:rPr>
              <a:t>hospitalizaciones</a:t>
            </a:r>
            <a:r>
              <a:rPr dirty="0">
                <a:solidFill>
                  <a:srgbClr val="FFFF00"/>
                </a:solidFill>
              </a:rPr>
              <a:t>, tests).</a:t>
            </a:r>
          </a:p>
          <a:p>
            <a:pPr marL="0" indent="0">
              <a:buNone/>
            </a:pPr>
            <a:r>
              <a:rPr dirty="0" err="1">
                <a:latin typeface="Sitka Display Semibold" pitchFamily="2" charset="0"/>
              </a:rPr>
              <a:t>Detecta</a:t>
            </a:r>
            <a:r>
              <a:rPr dirty="0">
                <a:latin typeface="Sitka Display Semibold" pitchFamily="2" charset="0"/>
              </a:rPr>
              <a:t> </a:t>
            </a:r>
            <a:r>
              <a:rPr dirty="0" err="1">
                <a:latin typeface="Sitka Display Semibold" pitchFamily="2" charset="0"/>
              </a:rPr>
              <a:t>rápidamente</a:t>
            </a:r>
            <a:r>
              <a:rPr dirty="0">
                <a:latin typeface="Sitka Display Semibold" pitchFamily="2" charset="0"/>
              </a:rPr>
              <a:t> </a:t>
            </a:r>
            <a:r>
              <a:rPr dirty="0" err="1">
                <a:latin typeface="Sitka Display Semibold" pitchFamily="2" charset="0"/>
              </a:rPr>
              <a:t>los</a:t>
            </a:r>
            <a:r>
              <a:rPr dirty="0">
                <a:latin typeface="Sitka Display Semibold" pitchFamily="2" charset="0"/>
              </a:rPr>
              <a:t> </a:t>
            </a:r>
            <a:r>
              <a:rPr dirty="0" err="1">
                <a:latin typeface="Sitka Display Semibold" pitchFamily="2" charset="0"/>
              </a:rPr>
              <a:t>estados</a:t>
            </a:r>
            <a:r>
              <a:rPr dirty="0">
                <a:latin typeface="Sitka Display Semibold" pitchFamily="2" charset="0"/>
              </a:rPr>
              <a:t> </a:t>
            </a:r>
            <a:r>
              <a:rPr dirty="0" err="1">
                <a:latin typeface="Sitka Display Semibold" pitchFamily="2" charset="0"/>
              </a:rPr>
              <a:t>más</a:t>
            </a:r>
            <a:r>
              <a:rPr dirty="0">
                <a:latin typeface="Sitka Display Semibold" pitchFamily="2" charset="0"/>
              </a:rPr>
              <a:t> </a:t>
            </a:r>
            <a:r>
              <a:rPr dirty="0" err="1">
                <a:latin typeface="Sitka Display Semibold" pitchFamily="2" charset="0"/>
              </a:rPr>
              <a:t>afectados</a:t>
            </a:r>
            <a:r>
              <a:rPr dirty="0">
                <a:latin typeface="Sitka Display Semibold" pitchFamily="2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B366F17-7528-25ED-5873-35D1CD344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661" y="2859742"/>
            <a:ext cx="4506293" cy="38902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812" y="618518"/>
            <a:ext cx="7933764" cy="1103313"/>
          </a:xfrm>
        </p:spPr>
        <p:txBody>
          <a:bodyPr/>
          <a:lstStyle/>
          <a:p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Visualización</a:t>
            </a:r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: Mapa </a:t>
            </a:r>
            <a:r>
              <a:rPr dirty="0" err="1">
                <a:solidFill>
                  <a:schemeClr val="bg1"/>
                </a:solidFill>
                <a:latin typeface="Algerian" panose="04020705040A02060702" pitchFamily="82" charset="0"/>
              </a:rPr>
              <a:t>geográfico</a:t>
            </a:r>
            <a:endParaRPr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0" y="5751716"/>
            <a:ext cx="7429499" cy="598919"/>
          </a:xfrm>
        </p:spPr>
        <p:txBody>
          <a:bodyPr/>
          <a:lstStyle/>
          <a:p>
            <a:pPr marL="0" indent="0" algn="ctr">
              <a:buNone/>
            </a:pPr>
            <a:r>
              <a:rPr lang="es-AR" dirty="0"/>
              <a:t>Siendo California el estado con mayor positivos 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89803B4-8CED-C40B-76A2-D371BC877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06314"/>
            <a:ext cx="9144000" cy="253465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4666A5-BF16-1240-9166-24F903ABE8FF}"/>
              </a:ext>
            </a:extLst>
          </p:cNvPr>
          <p:cNvSpPr txBox="1">
            <a:spLocks/>
          </p:cNvSpPr>
          <p:nvPr/>
        </p:nvSpPr>
        <p:spPr>
          <a:xfrm>
            <a:off x="960344" y="1762416"/>
            <a:ext cx="7429499" cy="1103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AR">
                <a:solidFill>
                  <a:srgbClr val="FFFF00"/>
                </a:solidFill>
              </a:rPr>
              <a:t>Mapa interactivo que muestra la distribución de casos positivos acumulados por estado.</a:t>
            </a:r>
            <a:endParaRPr lang="es-AR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714393"/>
            <a:ext cx="7429499" cy="1478570"/>
          </a:xfrm>
        </p:spPr>
        <p:txBody>
          <a:bodyPr>
            <a:normAutofit/>
          </a:bodyPr>
          <a:lstStyle/>
          <a:p>
            <a:r>
              <a:rPr sz="4000" dirty="0">
                <a:solidFill>
                  <a:schemeClr val="bg1"/>
                </a:solidFill>
                <a:latin typeface="Algerian" panose="04020705040A02060702" pitchFamily="82" charset="0"/>
              </a:rPr>
              <a:t>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1076" y="3060342"/>
            <a:ext cx="7039464" cy="3606605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dirty="0">
                <a:latin typeface="Sitka Banner" pitchFamily="2" charset="0"/>
              </a:rPr>
              <a:t>Nueva York y California </a:t>
            </a:r>
            <a:r>
              <a:rPr dirty="0" err="1">
                <a:latin typeface="Sitka Banner" pitchFamily="2" charset="0"/>
              </a:rPr>
              <a:t>fueron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los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más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afectados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en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términos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absolutos</a:t>
            </a:r>
            <a:r>
              <a:rPr dirty="0">
                <a:latin typeface="Sitka Banner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dirty="0">
                <a:latin typeface="Sitka Banner" pitchFamily="2" charset="0"/>
              </a:rPr>
              <a:t>Tasa de </a:t>
            </a:r>
            <a:r>
              <a:rPr dirty="0" err="1">
                <a:latin typeface="Sitka Banner" pitchFamily="2" charset="0"/>
              </a:rPr>
              <a:t>mortalidad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más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alta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en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estados</a:t>
            </a:r>
            <a:r>
              <a:rPr dirty="0">
                <a:latin typeface="Sitka Banner" pitchFamily="2" charset="0"/>
              </a:rPr>
              <a:t> con </a:t>
            </a:r>
            <a:r>
              <a:rPr dirty="0" err="1">
                <a:latin typeface="Sitka Banner" pitchFamily="2" charset="0"/>
              </a:rPr>
              <a:t>menor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capacidad</a:t>
            </a:r>
            <a:r>
              <a:rPr dirty="0">
                <a:latin typeface="Sitka Banner" pitchFamily="2" charset="0"/>
              </a:rPr>
              <a:t> sanitaria.</a:t>
            </a:r>
          </a:p>
          <a:p>
            <a:pPr>
              <a:lnSpc>
                <a:spcPct val="150000"/>
              </a:lnSpc>
            </a:pPr>
            <a:r>
              <a:rPr dirty="0" err="1">
                <a:latin typeface="Sitka Banner" pitchFamily="2" charset="0"/>
              </a:rPr>
              <a:t>Relación</a:t>
            </a:r>
            <a:r>
              <a:rPr dirty="0">
                <a:latin typeface="Sitka Banner" pitchFamily="2" charset="0"/>
              </a:rPr>
              <a:t> entre </a:t>
            </a:r>
            <a:r>
              <a:rPr dirty="0" err="1">
                <a:latin typeface="Sitka Banner" pitchFamily="2" charset="0"/>
              </a:rPr>
              <a:t>volumen</a:t>
            </a:r>
            <a:r>
              <a:rPr dirty="0">
                <a:latin typeface="Sitka Banner" pitchFamily="2" charset="0"/>
              </a:rPr>
              <a:t> de tests y </a:t>
            </a:r>
            <a:r>
              <a:rPr dirty="0" err="1">
                <a:latin typeface="Sitka Banner" pitchFamily="2" charset="0"/>
              </a:rPr>
              <a:t>cantidad</a:t>
            </a:r>
            <a:r>
              <a:rPr dirty="0">
                <a:latin typeface="Sitka Banner" pitchFamily="2" charset="0"/>
              </a:rPr>
              <a:t> de </a:t>
            </a:r>
            <a:r>
              <a:rPr dirty="0" err="1">
                <a:latin typeface="Sitka Banner" pitchFamily="2" charset="0"/>
              </a:rPr>
              <a:t>positivos</a:t>
            </a:r>
            <a:r>
              <a:rPr dirty="0">
                <a:latin typeface="Sitka Banner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dirty="0">
                <a:latin typeface="Sitka Banner" pitchFamily="2" charset="0"/>
              </a:rPr>
              <a:t>Uso de UCI y </a:t>
            </a:r>
            <a:r>
              <a:rPr dirty="0" err="1">
                <a:latin typeface="Sitka Banner" pitchFamily="2" charset="0"/>
              </a:rPr>
              <a:t>ventiladores</a:t>
            </a:r>
            <a:r>
              <a:rPr dirty="0">
                <a:latin typeface="Sitka Banner" pitchFamily="2" charset="0"/>
              </a:rPr>
              <a:t> </a:t>
            </a:r>
            <a:r>
              <a:rPr dirty="0" err="1">
                <a:latin typeface="Sitka Banner" pitchFamily="2" charset="0"/>
              </a:rPr>
              <a:t>sigue</a:t>
            </a:r>
            <a:r>
              <a:rPr dirty="0">
                <a:latin typeface="Sitka Banner" pitchFamily="2" charset="0"/>
              </a:rPr>
              <a:t> las olas de </a:t>
            </a:r>
            <a:r>
              <a:rPr dirty="0" err="1">
                <a:latin typeface="Sitka Banner" pitchFamily="2" charset="0"/>
              </a:rPr>
              <a:t>contagios</a:t>
            </a:r>
            <a:r>
              <a:rPr dirty="0">
                <a:latin typeface="Sitka Banner" pitchFamily="2" charset="0"/>
              </a:rPr>
              <a:t>.</a:t>
            </a:r>
          </a:p>
        </p:txBody>
      </p:sp>
      <p:pic>
        <p:nvPicPr>
          <p:cNvPr id="5122" name="Picture 2" descr="Para que servem os insights?. Muito se fala sobre a necessidade de… | by  Janete Ribeiro | Medium">
            <a:extLst>
              <a:ext uri="{FF2B5EF4-FFF2-40B4-BE49-F238E27FC236}">
                <a16:creationId xmlns:a16="http://schemas.microsoft.com/office/drawing/2014/main" id="{77E523B0-6D77-B52C-1C27-F99BE19FF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871" y="0"/>
            <a:ext cx="5047129" cy="290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4330</TotalTime>
  <Words>404</Words>
  <Application>Microsoft Office PowerPoint</Application>
  <PresentationFormat>Presentación en pantalla (4:3)</PresentationFormat>
  <Paragraphs>52</Paragraphs>
  <Slides>11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Algerian</vt:lpstr>
      <vt:lpstr>Arial</vt:lpstr>
      <vt:lpstr>Calibri</vt:lpstr>
      <vt:lpstr>Sitka Banner</vt:lpstr>
      <vt:lpstr>Sitka Display Semibold</vt:lpstr>
      <vt:lpstr>Sitka Heading Semibold</vt:lpstr>
      <vt:lpstr>Tw Cen MT</vt:lpstr>
      <vt:lpstr>Circuito</vt:lpstr>
      <vt:lpstr>Data Storytelling - COVID-19 en EE.UU.</vt:lpstr>
      <vt:lpstr>Abstracto / Motivación</vt:lpstr>
      <vt:lpstr>Metadata</vt:lpstr>
      <vt:lpstr>Preguntas / Hipótesis</vt:lpstr>
      <vt:lpstr>Visualización: Casos acumulados</vt:lpstr>
      <vt:lpstr>Visualización: Casos diarios</vt:lpstr>
      <vt:lpstr>Visualización: Matriz de calor</vt:lpstr>
      <vt:lpstr>Visualización: Mapa geográfico</vt:lpstr>
      <vt:lpstr>Insights</vt:lpstr>
      <vt:lpstr>Recomendaciones</vt:lpstr>
      <vt:lpstr>Recursos y Código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Agustín Contegiacomo</dc:creator>
  <cp:keywords/>
  <dc:description>generated using python-pptx</dc:description>
  <cp:lastModifiedBy>Agustín Contegiacomo</cp:lastModifiedBy>
  <cp:revision>2</cp:revision>
  <dcterms:created xsi:type="dcterms:W3CDTF">2013-01-27T09:14:16Z</dcterms:created>
  <dcterms:modified xsi:type="dcterms:W3CDTF">2025-06-01T22:52:56Z</dcterms:modified>
  <cp:category/>
</cp:coreProperties>
</file>

<file path=docProps/thumbnail.jpeg>
</file>